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2" r:id="rId10"/>
    <p:sldId id="263" r:id="rId11"/>
    <p:sldId id="264" r:id="rId12"/>
    <p:sldId id="265" r:id="rId13"/>
    <p:sldId id="274" r:id="rId14"/>
    <p:sldId id="275" r:id="rId15"/>
    <p:sldId id="266" r:id="rId16"/>
    <p:sldId id="267" r:id="rId17"/>
    <p:sldId id="276" r:id="rId18"/>
    <p:sldId id="268" r:id="rId19"/>
    <p:sldId id="273" r:id="rId20"/>
    <p:sldId id="269" r:id="rId21"/>
    <p:sldId id="27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09ED6"/>
    <a:srgbClr val="005A9E"/>
    <a:srgbClr val="2F527D"/>
    <a:srgbClr val="4172AD"/>
    <a:srgbClr val="542804"/>
    <a:srgbClr val="CC0066"/>
    <a:srgbClr val="F8A15A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0514B-C3B8-4FA1-B3D0-F0F8598127DF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8741-FDDA-4DED-B4A3-BB52C1E2736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BEE2-DCCB-4AB8-AD17-767BECA1FC8D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7349-73F6-44FA-9AF2-2A39D2110130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FED8-35D6-4AB0-95FE-B45E80F9CC46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2B80-70A6-4164-9F20-D0FD2F5C2125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5A54-DA0B-4828-AEC3-E47288438D00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4F4-FBCD-4F06-8DA2-91A09A6D5E6B}" type="datetime1">
              <a:rPr lang="fr-FR" smtClean="0"/>
              <a:t>15/12/2021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48BB-880D-41D8-9192-8176B751FD18}" type="datetime1">
              <a:rPr lang="fr-FR" smtClean="0"/>
              <a:t>15/12/2021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595C-43B0-4681-B606-D2569E9F2FE1}" type="datetime1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303A-A6E5-40FE-9CE3-D3A009A10112}" type="datetime1">
              <a:rPr lang="fr-FR" smtClean="0"/>
              <a:t>15/12/2021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E1F4-660E-4C49-8269-45C5A568E439}" type="datetime1">
              <a:rPr lang="fr-FR" smtClean="0"/>
              <a:t>15/12/2021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9303-7A18-44CE-848B-7EBDEE004F86}" type="datetime1">
              <a:rPr lang="fr-FR" smtClean="0"/>
              <a:t>15/12/2021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A15A"/>
            </a:gs>
            <a:gs pos="64999">
              <a:srgbClr val="F0EBD5"/>
            </a:gs>
            <a:gs pos="100000">
              <a:srgbClr val="D1C39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1781-3529-4C6F-A810-8A7E9F2EA09F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Myriam MARON responsable de la SEGPA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AF20-6F8E-4D83-B222-F652610E01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egpa@saintjosephtoulouse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yriam\Documents\SEGPA\doc_officiel\Logo Seg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7163"/>
            <a:ext cx="9144000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age 1"/>
          <p:cNvSpPr/>
          <p:nvPr/>
        </p:nvSpPr>
        <p:spPr>
          <a:xfrm rot="20646459">
            <a:off x="153287" y="253324"/>
            <a:ext cx="3088878" cy="13381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 rot="20212940">
            <a:off x="333452" y="533920"/>
            <a:ext cx="261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Les horaires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638" y="1483568"/>
            <a:ext cx="6673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ZoneTexte 6"/>
          <p:cNvSpPr txBox="1"/>
          <p:nvPr/>
        </p:nvSpPr>
        <p:spPr>
          <a:xfrm>
            <a:off x="4716016" y="10527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6°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68144" y="105273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5°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20272" y="10527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4°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172400" y="10527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3°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B.O. du 21/10/15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age 3"/>
          <p:cNvSpPr/>
          <p:nvPr/>
        </p:nvSpPr>
        <p:spPr>
          <a:xfrm rot="20646459">
            <a:off x="-53565" y="308450"/>
            <a:ext cx="4392488" cy="25922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20212940">
            <a:off x="-75011" y="832333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L’emploi du temps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3342471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sz="2000" dirty="0">
                <a:latin typeface="Book Antiqua" pitchFamily="18" charset="0"/>
              </a:rPr>
              <a:t>Il respecte les </a:t>
            </a:r>
            <a:r>
              <a:rPr lang="fr-FR" sz="2000" b="1" dirty="0">
                <a:solidFill>
                  <a:srgbClr val="FF0066"/>
                </a:solidFill>
                <a:latin typeface="Book Antiqua" pitchFamily="18" charset="0"/>
              </a:rPr>
              <a:t>quotas horaires officiels </a:t>
            </a:r>
            <a:r>
              <a:rPr lang="fr-FR" sz="2000" i="1" dirty="0">
                <a:latin typeface="Book Antiqua" pitchFamily="18" charset="0"/>
              </a:rPr>
              <a:t>(nouveaux horaires en 2016).</a:t>
            </a:r>
            <a:endParaRPr lang="fr-FR" sz="2000" i="1" dirty="0">
              <a:solidFill>
                <a:schemeClr val="accent2"/>
              </a:solidFill>
              <a:latin typeface="Book Antiqua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sz="2000" dirty="0">
                <a:latin typeface="Book Antiqua" pitchFamily="18" charset="0"/>
              </a:rPr>
              <a:t>Il a été pensé pour </a:t>
            </a:r>
            <a:r>
              <a:rPr lang="fr-FR" sz="2000" b="1" dirty="0">
                <a:solidFill>
                  <a:srgbClr val="FF0066"/>
                </a:solidFill>
                <a:latin typeface="Book Antiqua" pitchFamily="18" charset="0"/>
              </a:rPr>
              <a:t>la répartition des matières </a:t>
            </a:r>
            <a:r>
              <a:rPr lang="fr-FR" sz="2000" dirty="0">
                <a:latin typeface="Book Antiqua" pitchFamily="18" charset="0"/>
              </a:rPr>
              <a:t>dans la journée et</a:t>
            </a:r>
            <a:r>
              <a:rPr lang="fr-FR" sz="2000" dirty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fr-FR" sz="2000" dirty="0">
                <a:latin typeface="Book Antiqua" pitchFamily="18" charset="0"/>
              </a:rPr>
              <a:t>sur la semaine</a:t>
            </a:r>
            <a:r>
              <a:rPr lang="fr-FR" sz="2000" dirty="0">
                <a:solidFill>
                  <a:schemeClr val="accent2"/>
                </a:solidFill>
                <a:latin typeface="Book Antiqua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sz="2000" dirty="0">
                <a:latin typeface="Book Antiqua" pitchFamily="18" charset="0"/>
              </a:rPr>
              <a:t>Il tient compte des emplois du temps des </a:t>
            </a:r>
            <a:r>
              <a:rPr lang="fr-FR" sz="2000" dirty="0">
                <a:solidFill>
                  <a:srgbClr val="0070C0"/>
                </a:solidFill>
                <a:latin typeface="Book Antiqua" pitchFamily="18" charset="0"/>
              </a:rPr>
              <a:t>Professeurs de Collège et Lycée.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age 3"/>
          <p:cNvSpPr/>
          <p:nvPr/>
        </p:nvSpPr>
        <p:spPr>
          <a:xfrm rot="20646459">
            <a:off x="4677" y="290138"/>
            <a:ext cx="4022079" cy="24400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20212940">
            <a:off x="-166197" y="69562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Formation pré- professionnelle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4005064"/>
            <a:ext cx="7200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Book Antiqua" pitchFamily="18" charset="0"/>
              </a:rPr>
              <a:t>Des stages sont </a:t>
            </a:r>
            <a:r>
              <a:rPr lang="fr-FR" sz="2200" dirty="0">
                <a:solidFill>
                  <a:srgbClr val="7030A0"/>
                </a:solidFill>
                <a:latin typeface="Book Antiqua" pitchFamily="18" charset="0"/>
              </a:rPr>
              <a:t>obligatoires </a:t>
            </a:r>
            <a:r>
              <a:rPr lang="fr-FR" sz="2200" dirty="0">
                <a:latin typeface="Book Antiqua" pitchFamily="18" charset="0"/>
              </a:rPr>
              <a:t>et</a:t>
            </a:r>
            <a:r>
              <a:rPr lang="fr-FR" sz="22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fr-FR" sz="2200" dirty="0">
                <a:latin typeface="Book Antiqua" pitchFamily="18" charset="0"/>
              </a:rPr>
              <a:t>font partie de la formation.</a:t>
            </a:r>
          </a:p>
          <a:p>
            <a:pPr>
              <a:defRPr/>
            </a:pPr>
            <a:r>
              <a:rPr lang="fr-FR" sz="2200" b="1" dirty="0">
                <a:latin typeface="Book Antiqua" pitchFamily="18" charset="0"/>
              </a:rPr>
              <a:t>Il incombe à l’élève et sa famille de les chercher. </a:t>
            </a:r>
            <a:endParaRPr lang="fr-FR" sz="2200" b="1" dirty="0">
              <a:solidFill>
                <a:srgbClr val="7030A0"/>
              </a:solidFill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Book Antiqua" pitchFamily="18" charset="0"/>
              </a:rPr>
              <a:t>En </a:t>
            </a:r>
            <a:r>
              <a:rPr lang="fr-FR" sz="2200" b="1" dirty="0">
                <a:solidFill>
                  <a:srgbClr val="00A4DE"/>
                </a:solidFill>
                <a:latin typeface="Book Antiqua" pitchFamily="18" charset="0"/>
              </a:rPr>
              <a:t>4</a:t>
            </a:r>
            <a:r>
              <a:rPr lang="fr-FR" sz="2200" b="1" baseline="30000" dirty="0">
                <a:solidFill>
                  <a:srgbClr val="00A4DE"/>
                </a:solidFill>
                <a:latin typeface="Book Antiqua" pitchFamily="18" charset="0"/>
              </a:rPr>
              <a:t>ème</a:t>
            </a:r>
            <a:r>
              <a:rPr lang="fr-FR" sz="2200" b="1" dirty="0">
                <a:solidFill>
                  <a:srgbClr val="00A4DE"/>
                </a:solidFill>
                <a:latin typeface="Book Antiqua" pitchFamily="18" charset="0"/>
              </a:rPr>
              <a:t> </a:t>
            </a:r>
            <a:r>
              <a:rPr lang="fr-FR" sz="2200" dirty="0">
                <a:latin typeface="Book Antiqua" pitchFamily="18" charset="0"/>
              </a:rPr>
              <a:t>: 2 stages d’une semaine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Book Antiqua" pitchFamily="18" charset="0"/>
              </a:rPr>
              <a:t>En </a:t>
            </a:r>
            <a:r>
              <a:rPr lang="fr-FR" sz="2200" b="1" dirty="0">
                <a:solidFill>
                  <a:srgbClr val="00A4DE"/>
                </a:solidFill>
                <a:latin typeface="Book Antiqua" pitchFamily="18" charset="0"/>
              </a:rPr>
              <a:t>3</a:t>
            </a:r>
            <a:r>
              <a:rPr lang="fr-FR" sz="2200" b="1" baseline="30000" dirty="0">
                <a:solidFill>
                  <a:srgbClr val="00A4DE"/>
                </a:solidFill>
                <a:latin typeface="Book Antiqua" pitchFamily="18" charset="0"/>
              </a:rPr>
              <a:t>ème</a:t>
            </a:r>
            <a:r>
              <a:rPr lang="fr-FR" sz="2200" b="1" dirty="0">
                <a:solidFill>
                  <a:srgbClr val="00A4DE"/>
                </a:solidFill>
                <a:latin typeface="Book Antiqua" pitchFamily="18" charset="0"/>
              </a:rPr>
              <a:t> </a:t>
            </a:r>
            <a:r>
              <a:rPr lang="fr-FR" sz="2200" dirty="0">
                <a:latin typeface="Book Antiqua" pitchFamily="18" charset="0"/>
              </a:rPr>
              <a:t>: 2 stages de 2 semaines  + 1 optionnel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Book Antiqua" pitchFamily="18" charset="0"/>
              </a:rPr>
              <a:t>Un </a:t>
            </a:r>
            <a:r>
              <a:rPr lang="fr-FR" sz="2200" dirty="0">
                <a:solidFill>
                  <a:schemeClr val="accent2"/>
                </a:solidFill>
                <a:latin typeface="Book Antiqua" pitchFamily="18" charset="0"/>
              </a:rPr>
              <a:t>professeur tuteur </a:t>
            </a:r>
            <a:r>
              <a:rPr lang="fr-FR" sz="2200" dirty="0">
                <a:latin typeface="Book Antiqua" pitchFamily="18" charset="0"/>
              </a:rPr>
              <a:t>assure au moins </a:t>
            </a:r>
            <a:r>
              <a:rPr lang="fr-FR" sz="2200" dirty="0">
                <a:solidFill>
                  <a:srgbClr val="339933"/>
                </a:solidFill>
                <a:latin typeface="Book Antiqua" pitchFamily="18" charset="0"/>
              </a:rPr>
              <a:t>une visite </a:t>
            </a:r>
            <a:r>
              <a:rPr lang="fr-FR" sz="2200" dirty="0">
                <a:latin typeface="Book Antiqua" pitchFamily="18" charset="0"/>
              </a:rPr>
              <a:t>pendant le stage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95936" y="908720"/>
            <a:ext cx="5040560" cy="2123658"/>
          </a:xfrm>
          <a:prstGeom prst="rect">
            <a:avLst/>
          </a:prstGeom>
          <a:noFill/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200" dirty="0">
                <a:latin typeface="Book Antiqua" pitchFamily="18" charset="0"/>
              </a:rPr>
              <a:t>En plus des enseignements généraux, </a:t>
            </a:r>
            <a:r>
              <a:rPr lang="fr-FR" sz="2200" dirty="0">
                <a:solidFill>
                  <a:srgbClr val="7030A0"/>
                </a:solidFill>
                <a:latin typeface="Book Antiqua" pitchFamily="18" charset="0"/>
              </a:rPr>
              <a:t>à partir de la 4</a:t>
            </a:r>
            <a:r>
              <a:rPr lang="fr-FR" sz="2200" baseline="30000" dirty="0">
                <a:solidFill>
                  <a:srgbClr val="7030A0"/>
                </a:solidFill>
                <a:latin typeface="Book Antiqua" pitchFamily="18" charset="0"/>
              </a:rPr>
              <a:t>ème </a:t>
            </a:r>
            <a:r>
              <a:rPr lang="fr-FR" sz="22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fr-FR" sz="2200" dirty="0">
                <a:latin typeface="Book Antiqua" pitchFamily="18" charset="0"/>
              </a:rPr>
              <a:t>,</a:t>
            </a:r>
          </a:p>
          <a:p>
            <a:r>
              <a:rPr lang="fr-FR" sz="2200" dirty="0">
                <a:latin typeface="Book Antiqua" pitchFamily="18" charset="0"/>
              </a:rPr>
              <a:t>des cours de </a:t>
            </a:r>
            <a:r>
              <a:rPr lang="fr-FR" sz="2200" dirty="0">
                <a:solidFill>
                  <a:srgbClr val="0070C0"/>
                </a:solidFill>
                <a:latin typeface="Book Antiqua" pitchFamily="18" charset="0"/>
              </a:rPr>
              <a:t>champs professionnels  </a:t>
            </a:r>
            <a:r>
              <a:rPr lang="fr-FR" sz="2200" dirty="0">
                <a:latin typeface="Book Antiqua" pitchFamily="18" charset="0"/>
              </a:rPr>
              <a:t>sont travaillés :</a:t>
            </a:r>
          </a:p>
          <a:p>
            <a:pPr>
              <a:buFontTx/>
              <a:buChar char="-"/>
            </a:pPr>
            <a:r>
              <a:rPr lang="fr-FR" sz="2200" i="1" dirty="0">
                <a:latin typeface="Book Antiqua" pitchFamily="18" charset="0"/>
              </a:rPr>
              <a:t> </a:t>
            </a:r>
            <a:r>
              <a:rPr lang="fr-FR" sz="2200" b="1" i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6h</a:t>
            </a:r>
            <a:r>
              <a:rPr lang="fr-FR" sz="2200" i="1" dirty="0">
                <a:latin typeface="Book Antiqua" pitchFamily="18" charset="0"/>
              </a:rPr>
              <a:t> / semaine en </a:t>
            </a:r>
            <a:r>
              <a:rPr lang="fr-FR" sz="2200" b="1" i="1" dirty="0">
                <a:solidFill>
                  <a:srgbClr val="009ED6"/>
                </a:solidFill>
                <a:latin typeface="Book Antiqua" pitchFamily="18" charset="0"/>
              </a:rPr>
              <a:t>4</a:t>
            </a:r>
            <a:r>
              <a:rPr lang="fr-FR" sz="2200" b="1" i="1" baseline="30000" dirty="0">
                <a:solidFill>
                  <a:srgbClr val="009ED6"/>
                </a:solidFill>
                <a:latin typeface="Book Antiqua" pitchFamily="18" charset="0"/>
              </a:rPr>
              <a:t>ème</a:t>
            </a:r>
            <a:r>
              <a:rPr lang="fr-FR" sz="2200" i="1" dirty="0">
                <a:latin typeface="Book Antiqua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fr-FR" sz="2200" i="1" dirty="0">
                <a:latin typeface="Book Antiqua" pitchFamily="18" charset="0"/>
              </a:rPr>
              <a:t> </a:t>
            </a:r>
            <a:r>
              <a:rPr lang="fr-FR" sz="2200" b="1" i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12h</a:t>
            </a:r>
            <a:r>
              <a:rPr lang="fr-FR" sz="2200" i="1" dirty="0">
                <a:latin typeface="Book Antiqua" pitchFamily="18" charset="0"/>
              </a:rPr>
              <a:t> / semaine en </a:t>
            </a:r>
            <a:r>
              <a:rPr lang="fr-FR" sz="2200" b="1" i="1" dirty="0">
                <a:solidFill>
                  <a:srgbClr val="00B0F0"/>
                </a:solidFill>
                <a:latin typeface="Book Antiqua" pitchFamily="18" charset="0"/>
              </a:rPr>
              <a:t>3</a:t>
            </a:r>
            <a:r>
              <a:rPr lang="fr-FR" sz="2200" b="1" i="1" baseline="30000" dirty="0">
                <a:solidFill>
                  <a:srgbClr val="00B0F0"/>
                </a:solidFill>
                <a:latin typeface="Book Antiqua" pitchFamily="18" charset="0"/>
              </a:rPr>
              <a:t>ème</a:t>
            </a:r>
            <a:r>
              <a:rPr lang="fr-FR" sz="2200" b="1" i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fr-FR" sz="2200" i="1" dirty="0">
                <a:latin typeface="Book Antiqua" pitchFamily="18" charset="0"/>
              </a:rPr>
              <a:t> .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yriam\Documents\SEGPA\champ professionnel\photo se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123728" y="3068960"/>
            <a:ext cx="5328592" cy="523220"/>
          </a:xfrm>
          <a:prstGeom prst="rect">
            <a:avLst/>
          </a:prstGeom>
          <a:noFill/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>
                <a:latin typeface="Book Antiqua" pitchFamily="18" charset="0"/>
              </a:rPr>
              <a:t>Espace Rural et Environnement</a:t>
            </a:r>
          </a:p>
        </p:txBody>
      </p:sp>
      <p:pic>
        <p:nvPicPr>
          <p:cNvPr id="5" name="Image 4" descr="Photo serre 1.JPG"/>
          <p:cNvPicPr>
            <a:picLocks noChangeAspect="1"/>
          </p:cNvPicPr>
          <p:nvPr/>
        </p:nvPicPr>
        <p:blipFill>
          <a:blip r:embed="rId3" cstate="print"/>
          <a:srcRect t="5000" r="1887"/>
          <a:stretch>
            <a:fillRect/>
          </a:stretch>
        </p:blipFill>
        <p:spPr>
          <a:xfrm rot="322294">
            <a:off x="5076056" y="3933056"/>
            <a:ext cx="3744416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Photo serr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8964">
            <a:off x="188151" y="4074622"/>
            <a:ext cx="3321335" cy="24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91880" y="2996952"/>
            <a:ext cx="1656184" cy="523220"/>
          </a:xfrm>
          <a:prstGeom prst="rect">
            <a:avLst/>
          </a:prstGeom>
          <a:noFill/>
          <a:ln w="3175"/>
          <a:effectLst/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>
                <a:latin typeface="Book Antiqua" pitchFamily="18" charset="0"/>
              </a:rPr>
              <a:t> Habitat</a:t>
            </a:r>
          </a:p>
        </p:txBody>
      </p:sp>
      <p:pic>
        <p:nvPicPr>
          <p:cNvPr id="3" name="Image 2" descr="Photo Habita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3815">
            <a:off x="366955" y="337431"/>
            <a:ext cx="4067944" cy="228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Photo Habitat 7.jpg"/>
          <p:cNvPicPr>
            <a:picLocks noChangeAspect="1"/>
          </p:cNvPicPr>
          <p:nvPr/>
        </p:nvPicPr>
        <p:blipFill>
          <a:blip r:embed="rId3" cstate="print"/>
          <a:srcRect l="19683" t="2692"/>
          <a:stretch>
            <a:fillRect/>
          </a:stretch>
        </p:blipFill>
        <p:spPr>
          <a:xfrm>
            <a:off x="683568" y="3789040"/>
            <a:ext cx="3819916" cy="260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Photo Habitat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13042">
            <a:off x="5013258" y="515213"/>
            <a:ext cx="3877003" cy="218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Photo Habitat 1.jpg"/>
          <p:cNvPicPr>
            <a:picLocks noChangeAspect="1"/>
          </p:cNvPicPr>
          <p:nvPr/>
        </p:nvPicPr>
        <p:blipFill>
          <a:blip r:embed="rId5" cstate="print"/>
          <a:srcRect l="18539" t="1132" r="13057" b="-2966"/>
          <a:stretch>
            <a:fillRect/>
          </a:stretch>
        </p:blipFill>
        <p:spPr>
          <a:xfrm rot="5400000">
            <a:off x="5988150" y="3669034"/>
            <a:ext cx="2952328" cy="247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age 2"/>
          <p:cNvSpPr/>
          <p:nvPr/>
        </p:nvSpPr>
        <p:spPr>
          <a:xfrm rot="20646459">
            <a:off x="13672" y="340188"/>
            <a:ext cx="3789326" cy="24732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rot="20212940">
            <a:off x="-338875" y="76763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Exemples de </a:t>
            </a:r>
          </a:p>
          <a:p>
            <a:pPr algn="ctr">
              <a:defRPr/>
            </a:pPr>
            <a:r>
              <a:rPr lang="fr-FR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projets réalisés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304630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Sorties théâtre avec les collégiens du même niveau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Inclusions individuelles selon compétences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Inclusions classe entière :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fr-FR" sz="2400" dirty="0">
                <a:latin typeface="Book Antiqua" pitchFamily="18" charset="0"/>
              </a:rPr>
              <a:t>sur l’année en musique (en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6°</a:t>
            </a:r>
            <a:r>
              <a:rPr lang="fr-FR" sz="2400" dirty="0">
                <a:latin typeface="Book Antiqua" pitchFamily="18" charset="0"/>
              </a:rPr>
              <a:t>),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 </a:t>
            </a:r>
            <a:endParaRPr lang="fr-FR" sz="2400" dirty="0">
              <a:latin typeface="Book Antiqua" pitchFamily="18" charset="0"/>
            </a:endParaRP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fr-FR" sz="2400" dirty="0">
                <a:latin typeface="Book Antiqua" pitchFamily="18" charset="0"/>
              </a:rPr>
              <a:t>projets ponctuels (</a:t>
            </a:r>
            <a:r>
              <a:rPr lang="fr-FR" sz="2400" b="1" i="1" dirty="0">
                <a:solidFill>
                  <a:srgbClr val="7030A0"/>
                </a:solidFill>
                <a:latin typeface="Book Antiqua" pitchFamily="18" charset="0"/>
              </a:rPr>
              <a:t>2/3 mois</a:t>
            </a:r>
            <a:r>
              <a:rPr lang="fr-FR" sz="2400" dirty="0">
                <a:latin typeface="Book Antiqua" pitchFamily="18" charset="0"/>
              </a:rPr>
              <a:t>) en français et maths (en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6°,</a:t>
            </a:r>
            <a:r>
              <a:rPr lang="fr-FR" sz="2400" dirty="0">
                <a:latin typeface="Book Antiqua" pitchFamily="18" charset="0"/>
              </a:rPr>
              <a:t>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5°, 4°</a:t>
            </a:r>
            <a:r>
              <a:rPr lang="fr-FR" sz="2400" dirty="0">
                <a:latin typeface="Book Antiqua" pitchFamily="18" charset="0"/>
              </a:rPr>
              <a:t>) ,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 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fr-FR" sz="2400" dirty="0">
                <a:latin typeface="Book Antiqua" pitchFamily="18" charset="0"/>
              </a:rPr>
              <a:t>en TP de SVT  (en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5°</a:t>
            </a:r>
            <a:r>
              <a:rPr lang="fr-FR" sz="2400" dirty="0">
                <a:latin typeface="Book Antiqua" pitchFamily="18" charset="0"/>
              </a:rPr>
              <a:t>),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 </a:t>
            </a:r>
            <a:r>
              <a:rPr lang="fr-FR" sz="2400" dirty="0">
                <a:latin typeface="Book Antiqua" pitchFamily="18" charset="0"/>
              </a:rPr>
              <a:t>inclusion en TP de physiques (en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3°</a:t>
            </a:r>
            <a:r>
              <a:rPr lang="fr-FR" sz="2400" dirty="0">
                <a:latin typeface="Book Antiqua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Projet culture et cinéma en français (en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5°,</a:t>
            </a:r>
            <a:r>
              <a:rPr lang="fr-FR" sz="2400" dirty="0">
                <a:latin typeface="Book Antiqua" pitchFamily="18" charset="0"/>
              </a:rPr>
              <a:t>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4°, 3°</a:t>
            </a:r>
            <a:r>
              <a:rPr lang="fr-FR" sz="2400" dirty="0">
                <a:latin typeface="Book Antiqua" pitchFamily="18" charset="0"/>
              </a:rPr>
              <a:t>)</a:t>
            </a:r>
          </a:p>
        </p:txBody>
      </p:sp>
      <p:pic>
        <p:nvPicPr>
          <p:cNvPr id="6" name="Image 5" descr="Construction technologi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6800">
            <a:off x="5615673" y="246274"/>
            <a:ext cx="3203848" cy="2401557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54868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Préparation ASSR 1 (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5°</a:t>
            </a:r>
            <a:r>
              <a:rPr lang="fr-FR" sz="2400" dirty="0">
                <a:latin typeface="Book Antiqua" pitchFamily="18" charset="0"/>
              </a:rPr>
              <a:t>) et ASSR 2 (</a:t>
            </a:r>
            <a:r>
              <a:rPr lang="fr-FR" sz="2400" dirty="0">
                <a:solidFill>
                  <a:srgbClr val="00A4DE"/>
                </a:solidFill>
                <a:latin typeface="Book Antiqua" pitchFamily="18" charset="0"/>
              </a:rPr>
              <a:t>3°</a:t>
            </a:r>
            <a:r>
              <a:rPr lang="fr-FR" sz="2400" dirty="0">
                <a:latin typeface="Book Antiqua" pitchFamily="18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Intervention Harcèlement ( </a:t>
            </a:r>
            <a:r>
              <a:rPr lang="fr-FR" sz="2400" i="1" dirty="0">
                <a:solidFill>
                  <a:srgbClr val="00B0F0"/>
                </a:solidFill>
                <a:latin typeface="Book Antiqua" pitchFamily="18" charset="0"/>
              </a:rPr>
              <a:t>5°</a:t>
            </a:r>
            <a:r>
              <a:rPr lang="fr-FR" sz="2400" dirty="0">
                <a:latin typeface="Book Antiqua" pitchFamily="18" charset="0"/>
              </a:rPr>
              <a:t>), Les dangers d’Internet (en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5°,</a:t>
            </a:r>
            <a:r>
              <a:rPr lang="fr-FR" sz="2400" dirty="0">
                <a:latin typeface="Book Antiqua" pitchFamily="18" charset="0"/>
              </a:rPr>
              <a:t>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4°, 3°</a:t>
            </a:r>
            <a:r>
              <a:rPr lang="fr-FR" sz="2400" dirty="0">
                <a:latin typeface="Book Antiqua" pitchFamily="18" charset="0"/>
              </a:rPr>
              <a:t>) Amour, amitié et sexualité (comme tous les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4°</a:t>
            </a:r>
            <a:r>
              <a:rPr lang="fr-FR" sz="2400" dirty="0">
                <a:latin typeface="Book Antiqua" pitchFamily="18" charset="0"/>
              </a:rPr>
              <a:t>)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Intervention Un clic, déclic (comme tous les 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5°</a:t>
            </a:r>
            <a:r>
              <a:rPr lang="fr-FR" sz="2400" dirty="0">
                <a:latin typeface="Book Antiqua" pitchFamily="18" charset="0"/>
              </a:rPr>
              <a:t>)</a:t>
            </a:r>
            <a:endParaRPr lang="fr-FR" sz="2400" i="1" dirty="0">
              <a:latin typeface="Book Antiqua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Vente des productions du champ pro par les élèves (</a:t>
            </a:r>
            <a:r>
              <a:rPr lang="fr-FR" sz="2400" i="1" dirty="0">
                <a:solidFill>
                  <a:srgbClr val="00A4DE"/>
                </a:solidFill>
                <a:latin typeface="Book Antiqua" pitchFamily="18" charset="0"/>
              </a:rPr>
              <a:t>4° et 3°</a:t>
            </a:r>
            <a:r>
              <a:rPr lang="fr-FR" sz="2400" dirty="0">
                <a:latin typeface="Book Antiqua" pitchFamily="18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Projet </a:t>
            </a:r>
            <a:r>
              <a:rPr lang="fr-FR" sz="2400" dirty="0">
                <a:solidFill>
                  <a:srgbClr val="C00000"/>
                </a:solidFill>
                <a:latin typeface="Book Antiqua" pitchFamily="18" charset="0"/>
              </a:rPr>
              <a:t>Erasmus + </a:t>
            </a:r>
            <a:r>
              <a:rPr lang="fr-FR" sz="2400" dirty="0">
                <a:latin typeface="Book Antiqua" pitchFamily="18" charset="0"/>
              </a:rPr>
              <a:t>au Portugal pour les </a:t>
            </a:r>
            <a:r>
              <a:rPr lang="fr-FR" sz="2400" i="1" dirty="0">
                <a:solidFill>
                  <a:srgbClr val="00B0F0"/>
                </a:solidFill>
                <a:latin typeface="Book Antiqua" pitchFamily="18" charset="0"/>
              </a:rPr>
              <a:t>4° </a:t>
            </a:r>
            <a:r>
              <a:rPr lang="fr-FR" sz="2400" dirty="0">
                <a:latin typeface="Book Antiqua" pitchFamily="18" charset="0"/>
              </a:rPr>
              <a:t>en 2017</a:t>
            </a:r>
          </a:p>
        </p:txBody>
      </p:sp>
      <p:pic>
        <p:nvPicPr>
          <p:cNvPr id="4" name="Image 3" descr="manipulation atom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3500">
            <a:off x="521761" y="4301336"/>
            <a:ext cx="3249889" cy="184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 descr="escala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3613">
            <a:off x="4860032" y="4280067"/>
            <a:ext cx="3402833" cy="1921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 1 inclusion mat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017200">
            <a:off x="252330" y="370287"/>
            <a:ext cx="3083570" cy="1734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 descr="Photo 3 inclusion maths 6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83511">
            <a:off x="6561178" y="450251"/>
            <a:ext cx="2309496" cy="1732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 descr="Prodcution Art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2551">
            <a:off x="205456" y="3955295"/>
            <a:ext cx="2067181" cy="2756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 descr="Photo 2 inclusion français 5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73154">
            <a:off x="5706124" y="3447003"/>
            <a:ext cx="3600403" cy="2700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 descr="Photo 3 Parmén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771800" y="3789040"/>
            <a:ext cx="2880320" cy="2160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 descr="Photo arts plastiques 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980728"/>
            <a:ext cx="1920580" cy="1961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2637487"/>
            <a:ext cx="74168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Book Antiqua" pitchFamily="18" charset="0"/>
              </a:rPr>
              <a:t> </a:t>
            </a:r>
            <a:r>
              <a:rPr lang="fr-FR" sz="2400" dirty="0">
                <a:latin typeface="Book Antiqua" pitchFamily="18" charset="0"/>
              </a:rPr>
              <a:t>Les</a:t>
            </a:r>
            <a:r>
              <a:rPr lang="fr-F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fr-FR" sz="2400" dirty="0">
                <a:latin typeface="Book Antiqua" pitchFamily="18" charset="0"/>
              </a:rPr>
              <a:t>élèves s’orientent vers une </a:t>
            </a:r>
            <a:r>
              <a:rPr lang="fr-FR" sz="2400" dirty="0">
                <a:solidFill>
                  <a:srgbClr val="7030A0"/>
                </a:solidFill>
                <a:latin typeface="Book Antiqua" pitchFamily="18" charset="0"/>
              </a:rPr>
              <a:t>formation </a:t>
            </a:r>
            <a:r>
              <a:rPr lang="fr-FR" sz="2400" dirty="0" err="1">
                <a:solidFill>
                  <a:srgbClr val="7030A0"/>
                </a:solidFill>
                <a:latin typeface="Book Antiqua" pitchFamily="18" charset="0"/>
              </a:rPr>
              <a:t>professionnalisante</a:t>
            </a:r>
            <a:r>
              <a:rPr lang="fr-FR" sz="2400" dirty="0">
                <a:latin typeface="Book Antiqua" pitchFamily="18" charset="0"/>
              </a:rPr>
              <a:t> principalement de type </a:t>
            </a:r>
            <a:r>
              <a:rPr lang="fr-FR" sz="2400" dirty="0">
                <a:solidFill>
                  <a:srgbClr val="0070C0"/>
                </a:solidFill>
                <a:latin typeface="Book Antiqua" pitchFamily="18" charset="0"/>
              </a:rPr>
              <a:t>C.A.P.</a:t>
            </a:r>
            <a:r>
              <a:rPr lang="fr-FR" sz="2400" dirty="0">
                <a:latin typeface="Book Antiqua" pitchFamily="18" charset="0"/>
              </a:rPr>
              <a:t>:</a:t>
            </a:r>
            <a:endParaRPr lang="fr-FR" sz="24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buFontTx/>
              <a:buChar char="-"/>
              <a:defRPr/>
            </a:pPr>
            <a:r>
              <a:rPr lang="fr-FR" sz="2400" dirty="0">
                <a:latin typeface="Book Antiqua" pitchFamily="18" charset="0"/>
              </a:rPr>
              <a:t> </a:t>
            </a:r>
            <a:r>
              <a:rPr lang="fr-FR" sz="2200" dirty="0">
                <a:latin typeface="Book Antiqua" pitchFamily="18" charset="0"/>
              </a:rPr>
              <a:t>En Lycée professionnel</a:t>
            </a:r>
          </a:p>
          <a:p>
            <a:pPr>
              <a:defRPr/>
            </a:pPr>
            <a:r>
              <a:rPr lang="fr-FR" sz="2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ou</a:t>
            </a:r>
          </a:p>
          <a:p>
            <a:pPr>
              <a:buFontTx/>
              <a:buChar char="-"/>
              <a:defRPr/>
            </a:pPr>
            <a:r>
              <a:rPr lang="fr-FR" sz="2200" dirty="0">
                <a:latin typeface="Book Antiqua" pitchFamily="18" charset="0"/>
              </a:rPr>
              <a:t> En CFA</a:t>
            </a:r>
          </a:p>
          <a:p>
            <a:pPr>
              <a:defRPr/>
            </a:pPr>
            <a:r>
              <a:rPr lang="fr-FR" sz="2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ou</a:t>
            </a:r>
          </a:p>
          <a:p>
            <a:pPr>
              <a:buFontTx/>
              <a:buChar char="-"/>
              <a:defRPr/>
            </a:pPr>
            <a:r>
              <a:rPr lang="fr-FR" sz="2200" dirty="0">
                <a:latin typeface="Book Antiqua" pitchFamily="18" charset="0"/>
              </a:rPr>
              <a:t> En MFR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 Certains peuvent entrer directement </a:t>
            </a:r>
            <a:r>
              <a:rPr lang="fr-FR" sz="2400" dirty="0">
                <a:solidFill>
                  <a:srgbClr val="005A9E"/>
                </a:solidFill>
                <a:latin typeface="Book Antiqua" pitchFamily="18" charset="0"/>
              </a:rPr>
              <a:t>en 2</a:t>
            </a:r>
            <a:r>
              <a:rPr lang="fr-FR" sz="2400" baseline="30000" dirty="0">
                <a:solidFill>
                  <a:srgbClr val="005A9E"/>
                </a:solidFill>
                <a:latin typeface="Book Antiqua" pitchFamily="18" charset="0"/>
              </a:rPr>
              <a:t>nde</a:t>
            </a:r>
            <a:r>
              <a:rPr lang="fr-FR" sz="2400" dirty="0">
                <a:solidFill>
                  <a:srgbClr val="005A9E"/>
                </a:solidFill>
                <a:latin typeface="Book Antiqua" pitchFamily="18" charset="0"/>
              </a:rPr>
              <a:t> Bac Pro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dirty="0">
                <a:latin typeface="Book Antiqua" pitchFamily="18" charset="0"/>
              </a:rPr>
              <a:t> Nous accompagnons </a:t>
            </a:r>
            <a:r>
              <a:rPr lang="fr-FR" sz="2400" dirty="0">
                <a:solidFill>
                  <a:srgbClr val="009A46"/>
                </a:solidFill>
                <a:latin typeface="Book Antiqua" pitchFamily="18" charset="0"/>
              </a:rPr>
              <a:t>les jeunes et leur famille </a:t>
            </a:r>
            <a:r>
              <a:rPr lang="fr-FR" sz="2400" dirty="0">
                <a:latin typeface="Book Antiqua" pitchFamily="18" charset="0"/>
              </a:rPr>
              <a:t>dans les choix et les démarches.</a:t>
            </a:r>
            <a:endParaRPr lang="fr-FR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Nuage 2"/>
          <p:cNvSpPr/>
          <p:nvPr/>
        </p:nvSpPr>
        <p:spPr>
          <a:xfrm rot="20646459">
            <a:off x="-13381" y="277625"/>
            <a:ext cx="4129781" cy="23231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rot="20212940">
            <a:off x="-34500" y="936365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Après la SEGPA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isite Métiers travaux publ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196875">
            <a:off x="672795" y="550222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 descr="Photo 5 Parmé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16128" y="69664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Photo 6 Parmé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109383" y="3947401"/>
            <a:ext cx="2995076" cy="224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436096" y="537321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Visites pour la </a:t>
            </a:r>
          </a:p>
          <a:p>
            <a:pPr algn="ctr"/>
            <a:r>
              <a:rPr lang="fr-FR" sz="2400" dirty="0"/>
              <a:t>Préparation à l’orientation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age 5"/>
          <p:cNvSpPr/>
          <p:nvPr/>
        </p:nvSpPr>
        <p:spPr>
          <a:xfrm rot="20646459">
            <a:off x="-53564" y="284854"/>
            <a:ext cx="4392488" cy="25922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rot="20212940">
            <a:off x="331322" y="85570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C00000"/>
                </a:solidFill>
              </a:rPr>
              <a:t>Quel public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15616" y="3262332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ook Antiqua" pitchFamily="18" charset="0"/>
              </a:rPr>
              <a:t>La SEGPA </a:t>
            </a:r>
            <a:r>
              <a:rPr lang="fr-FR" sz="3200" dirty="0">
                <a:solidFill>
                  <a:srgbClr val="FF0000"/>
                </a:solidFill>
                <a:latin typeface="Book Antiqua" pitchFamily="18" charset="0"/>
              </a:rPr>
              <a:t>accueille</a:t>
            </a:r>
            <a:r>
              <a:rPr lang="fr-FR" sz="3200" dirty="0">
                <a:latin typeface="Book Antiqua" pitchFamily="18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Book Antiqua" pitchFamily="18" charset="0"/>
              </a:rPr>
              <a:t>des élèves </a:t>
            </a:r>
            <a:r>
              <a:rPr lang="fr-FR" sz="3200" dirty="0">
                <a:latin typeface="Book Antiqua" pitchFamily="18" charset="0"/>
              </a:rPr>
              <a:t>présentant des </a:t>
            </a:r>
            <a:r>
              <a:rPr lang="fr-FR" sz="3200" b="1" dirty="0">
                <a:solidFill>
                  <a:srgbClr val="0070C0"/>
                </a:solidFill>
                <a:latin typeface="Book Antiqua" pitchFamily="18" charset="0"/>
              </a:rPr>
              <a:t>difficultés scolaires graves et persistantes </a:t>
            </a:r>
            <a:r>
              <a:rPr lang="fr-FR" sz="3200" dirty="0">
                <a:latin typeface="Book Antiqua" pitchFamily="18" charset="0"/>
              </a:rPr>
              <a:t>auxquelles n'ont pu remédier les actions de prévention, d'aide et de soutien.</a:t>
            </a:r>
          </a:p>
          <a:p>
            <a:endParaRPr lang="fr-FR" sz="32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fr-FR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Nuage 2"/>
          <p:cNvSpPr/>
          <p:nvPr/>
        </p:nvSpPr>
        <p:spPr>
          <a:xfrm rot="20646459">
            <a:off x="23464" y="272482"/>
            <a:ext cx="4129781" cy="25922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rot="20212940">
            <a:off x="-194859" y="767637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Protocole</a:t>
            </a:r>
          </a:p>
          <a:p>
            <a:pPr algn="ctr">
              <a:defRPr/>
            </a:pPr>
            <a:r>
              <a:rPr lang="fr-FR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d’accueil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1960" y="548680"/>
            <a:ext cx="46805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fr-FR" sz="2000" dirty="0">
                <a:latin typeface="Book Antiqua" pitchFamily="18" charset="0"/>
              </a:rPr>
              <a:t> Un </a:t>
            </a:r>
            <a:r>
              <a:rPr lang="fr-FR" sz="2000" dirty="0">
                <a:solidFill>
                  <a:srgbClr val="00B050"/>
                </a:solidFill>
                <a:latin typeface="Book Antiqua" pitchFamily="18" charset="0"/>
              </a:rPr>
              <a:t>dossier d’orientation </a:t>
            </a:r>
            <a:r>
              <a:rPr lang="fr-FR" sz="2000" dirty="0">
                <a:latin typeface="Book Antiqua" pitchFamily="18" charset="0"/>
              </a:rPr>
              <a:t>est constitué par </a:t>
            </a:r>
            <a:r>
              <a:rPr lang="fr-FR" sz="2000" b="1" dirty="0">
                <a:latin typeface="Book Antiqua" pitchFamily="18" charset="0"/>
              </a:rPr>
              <a:t>l’établissement d’origine </a:t>
            </a:r>
            <a:r>
              <a:rPr lang="fr-FR" sz="2000" dirty="0">
                <a:latin typeface="Book Antiqua" pitchFamily="18" charset="0"/>
              </a:rPr>
              <a:t>et transmis à la Commission académique, la </a:t>
            </a:r>
            <a:r>
              <a:rPr lang="fr-FR" sz="2000" dirty="0">
                <a:solidFill>
                  <a:srgbClr val="0070C0"/>
                </a:solidFill>
                <a:latin typeface="Book Antiqua" pitchFamily="18" charset="0"/>
              </a:rPr>
              <a:t>CDOEA </a:t>
            </a:r>
            <a:r>
              <a:rPr lang="fr-FR" sz="2000" dirty="0">
                <a:latin typeface="Book Antiqua" pitchFamily="18" charset="0"/>
              </a:rPr>
              <a:t>ou la </a:t>
            </a:r>
            <a:r>
              <a:rPr lang="fr-FR" sz="2000" dirty="0">
                <a:solidFill>
                  <a:srgbClr val="0070C0"/>
                </a:solidFill>
                <a:latin typeface="Book Antiqua" pitchFamily="18" charset="0"/>
              </a:rPr>
              <a:t>MDPH </a:t>
            </a:r>
            <a:r>
              <a:rPr lang="fr-FR" sz="2000" dirty="0">
                <a:latin typeface="Book Antiqua" pitchFamily="18" charset="0"/>
              </a:rPr>
              <a:t>si situation de handicap.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fr-FR" sz="2000" dirty="0">
                <a:latin typeface="Book Antiqua" pitchFamily="18" charset="0"/>
              </a:rPr>
              <a:t> </a:t>
            </a:r>
            <a:r>
              <a:rPr lang="fr-FR" sz="2000" dirty="0">
                <a:solidFill>
                  <a:srgbClr val="800080"/>
                </a:solidFill>
                <a:latin typeface="Book Antiqua" pitchFamily="18" charset="0"/>
              </a:rPr>
              <a:t>Toutes les familles </a:t>
            </a:r>
            <a:r>
              <a:rPr lang="fr-FR" sz="2000" dirty="0">
                <a:latin typeface="Book Antiqua" pitchFamily="18" charset="0"/>
              </a:rPr>
              <a:t>sont reçues par la responsable SEGPA, </a:t>
            </a:r>
            <a:r>
              <a:rPr lang="fr-FR" sz="2000" dirty="0">
                <a:solidFill>
                  <a:srgbClr val="FF0000"/>
                </a:solidFill>
                <a:latin typeface="Book Antiqua" pitchFamily="18" charset="0"/>
              </a:rPr>
              <a:t>Mme Maron </a:t>
            </a:r>
            <a:r>
              <a:rPr lang="fr-FR" sz="2000" dirty="0">
                <a:latin typeface="Book Antiqua" pitchFamily="18" charset="0"/>
              </a:rPr>
              <a:t>avant l’inscription. C’est une démarche volontaire.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fr-FR" sz="2000" dirty="0">
                <a:latin typeface="Book Antiqua" pitchFamily="18" charset="0"/>
              </a:rPr>
              <a:t> Le </a:t>
            </a:r>
            <a:r>
              <a:rPr lang="fr-FR" sz="2000" dirty="0">
                <a:solidFill>
                  <a:srgbClr val="800080"/>
                </a:solidFill>
                <a:latin typeface="Book Antiqua" pitchFamily="18" charset="0"/>
              </a:rPr>
              <a:t>jeune</a:t>
            </a:r>
            <a:r>
              <a:rPr lang="fr-FR" sz="2000" dirty="0">
                <a:latin typeface="Book Antiqua" pitchFamily="18" charset="0"/>
              </a:rPr>
              <a:t> vient passer 3 à 5 journées d’immersion . A l’issue de ces jours, soit le jeune est accepté… soit il ne l’est pas (cas rares mais explicités avec les familles).</a:t>
            </a:r>
            <a:endParaRPr lang="fr-FR" sz="2000" dirty="0">
              <a:solidFill>
                <a:srgbClr val="0070C0"/>
              </a:solidFill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fr-FR" sz="2000" dirty="0">
                <a:latin typeface="Book Antiqua" pitchFamily="18" charset="0"/>
              </a:rPr>
              <a:t> Les </a:t>
            </a:r>
            <a:r>
              <a:rPr lang="fr-FR" sz="2000" dirty="0">
                <a:solidFill>
                  <a:srgbClr val="FF6600"/>
                </a:solidFill>
                <a:latin typeface="Book Antiqua" pitchFamily="18" charset="0"/>
              </a:rPr>
              <a:t>élèves accueillis </a:t>
            </a:r>
            <a:r>
              <a:rPr lang="fr-FR" sz="2000" dirty="0">
                <a:latin typeface="Book Antiqua" pitchFamily="18" charset="0"/>
              </a:rPr>
              <a:t>à la SEGPA du Collège Saint Joseph ont tous une notification d’orientation donnée par la </a:t>
            </a:r>
            <a:r>
              <a:rPr lang="fr-FR" sz="2000" dirty="0">
                <a:solidFill>
                  <a:srgbClr val="0070C0"/>
                </a:solidFill>
                <a:latin typeface="Book Antiqua" pitchFamily="18" charset="0"/>
              </a:rPr>
              <a:t>Commission. </a:t>
            </a:r>
            <a:r>
              <a:rPr lang="fr-FR" sz="2000" dirty="0">
                <a:latin typeface="Book Antiqua" pitchFamily="18" charset="0"/>
              </a:rPr>
              <a:t>C’est </a:t>
            </a:r>
            <a:r>
              <a:rPr lang="fr-FR" sz="2000" dirty="0">
                <a:solidFill>
                  <a:srgbClr val="FF0000"/>
                </a:solidFill>
                <a:latin typeface="Book Antiqua" pitchFamily="18" charset="0"/>
              </a:rPr>
              <a:t>une condition nécessaire à l’inscription</a:t>
            </a:r>
            <a:r>
              <a:rPr lang="fr-FR" sz="2000" dirty="0">
                <a:latin typeface="Book Antiqua" pitchFamily="18" charset="0"/>
              </a:rPr>
              <a:t>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age 1"/>
          <p:cNvSpPr/>
          <p:nvPr/>
        </p:nvSpPr>
        <p:spPr>
          <a:xfrm rot="20646459">
            <a:off x="-1525" y="297214"/>
            <a:ext cx="4288030" cy="243187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 rot="20212940">
            <a:off x="-63423" y="100343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Contacts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2852936"/>
            <a:ext cx="76328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u="sng" dirty="0">
                <a:solidFill>
                  <a:srgbClr val="CC0066"/>
                </a:solidFill>
                <a:latin typeface="Book Antiqua" panose="02040602050305030304" pitchFamily="18" charset="0"/>
              </a:rPr>
              <a:t>Chef d’établissement</a:t>
            </a:r>
            <a:r>
              <a:rPr lang="fr-FR" sz="2800" u="sng" dirty="0">
                <a:solidFill>
                  <a:srgbClr val="CC0066"/>
                </a:solidFill>
                <a:latin typeface="Book Antiqua" panose="02040602050305030304" pitchFamily="18" charset="0"/>
              </a:rPr>
              <a:t>: </a:t>
            </a:r>
            <a:r>
              <a:rPr lang="fr-FR" sz="2800" dirty="0">
                <a:latin typeface="Book Antiqua" panose="02040602050305030304" pitchFamily="18" charset="0"/>
              </a:rPr>
              <a:t>M. </a:t>
            </a:r>
            <a:r>
              <a:rPr lang="fr-FR" sz="2800" dirty="0" err="1">
                <a:latin typeface="Book Antiqua" panose="02040602050305030304" pitchFamily="18" charset="0"/>
              </a:rPr>
              <a:t>Leme</a:t>
            </a:r>
            <a:endParaRPr lang="fr-FR" sz="2800" dirty="0">
              <a:latin typeface="Book Antiqua" panose="02040602050305030304" pitchFamily="18" charset="0"/>
            </a:endParaRPr>
          </a:p>
          <a:p>
            <a:pPr>
              <a:defRPr/>
            </a:pPr>
            <a:endParaRPr lang="fr-FR" sz="2800" dirty="0"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fr-FR" sz="2800" dirty="0">
                <a:solidFill>
                  <a:srgbClr val="993366"/>
                </a:solidFill>
                <a:latin typeface="Book Antiqua" panose="02040602050305030304" pitchFamily="18" charset="0"/>
              </a:rPr>
              <a:t>Directeur du Collège</a:t>
            </a:r>
            <a:r>
              <a:rPr lang="fr-FR" sz="2800" dirty="0">
                <a:latin typeface="Book Antiqua" panose="02040602050305030304" pitchFamily="18" charset="0"/>
              </a:rPr>
              <a:t>: M. Chanussot</a:t>
            </a:r>
          </a:p>
          <a:p>
            <a:pPr>
              <a:defRPr/>
            </a:pPr>
            <a:endParaRPr lang="fr-FR" sz="2800" dirty="0"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fr-FR" sz="2800" dirty="0">
                <a:solidFill>
                  <a:srgbClr val="993366"/>
                </a:solidFill>
                <a:latin typeface="Book Antiqua" panose="02040602050305030304" pitchFamily="18" charset="0"/>
              </a:rPr>
              <a:t>Responsable Unité SEGPA</a:t>
            </a:r>
            <a:r>
              <a:rPr lang="fr-FR" sz="2800" dirty="0">
                <a:latin typeface="Book Antiqua" panose="02040602050305030304" pitchFamily="18" charset="0"/>
              </a:rPr>
              <a:t>: M</a:t>
            </a:r>
            <a:r>
              <a:rPr lang="fr-FR" sz="2800" baseline="30000" dirty="0">
                <a:latin typeface="Book Antiqua" panose="02040602050305030304" pitchFamily="18" charset="0"/>
              </a:rPr>
              <a:t>me</a:t>
            </a:r>
            <a:r>
              <a:rPr lang="fr-FR" sz="2800" dirty="0">
                <a:latin typeface="Book Antiqua" panose="02040602050305030304" pitchFamily="18" charset="0"/>
              </a:rPr>
              <a:t> Maron</a:t>
            </a:r>
          </a:p>
          <a:p>
            <a:pPr>
              <a:defRPr/>
            </a:pPr>
            <a:r>
              <a:rPr lang="fr-FR" sz="2000" dirty="0">
                <a:latin typeface="Book Antiqua" panose="02040602050305030304" pitchFamily="18" charset="0"/>
              </a:rPr>
              <a:t>			</a:t>
            </a:r>
            <a:r>
              <a:rPr lang="fr-FR" sz="2000" i="1" dirty="0">
                <a:latin typeface="Book Antiqua" panose="02040602050305030304" pitchFamily="18" charset="0"/>
              </a:rPr>
              <a:t>mail</a:t>
            </a:r>
            <a:r>
              <a:rPr lang="fr-FR" sz="2000" dirty="0">
                <a:latin typeface="Book Antiqua" panose="02040602050305030304" pitchFamily="18" charset="0"/>
              </a:rPr>
              <a:t>: </a:t>
            </a:r>
            <a:r>
              <a:rPr lang="fr-FR" sz="2000" dirty="0">
                <a:latin typeface="Book Antiqua" panose="02040602050305030304" pitchFamily="18" charset="0"/>
                <a:hlinkClick r:id="rId2"/>
              </a:rPr>
              <a:t>segpa@saintjosephtoulouse.org</a:t>
            </a:r>
            <a:endParaRPr lang="fr-FR" sz="2000" dirty="0">
              <a:latin typeface="Book Antiqua" panose="02040602050305030304" pitchFamily="18" charset="0"/>
            </a:endParaRPr>
          </a:p>
          <a:p>
            <a:pPr>
              <a:defRPr/>
            </a:pPr>
            <a:endParaRPr lang="fr-FR" sz="2000" dirty="0"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fr-FR" sz="2800" dirty="0">
                <a:solidFill>
                  <a:srgbClr val="993366"/>
                </a:solidFill>
                <a:latin typeface="Book Antiqua" panose="02040602050305030304" pitchFamily="18" charset="0"/>
              </a:rPr>
              <a:t>Secrétaire du Collège</a:t>
            </a:r>
            <a:r>
              <a:rPr lang="fr-FR" sz="2800" dirty="0">
                <a:latin typeface="Book Antiqua" panose="02040602050305030304" pitchFamily="18" charset="0"/>
              </a:rPr>
              <a:t>: M</a:t>
            </a:r>
            <a:r>
              <a:rPr lang="fr-FR" sz="2800" baseline="30000" dirty="0">
                <a:latin typeface="Book Antiqua" panose="02040602050305030304" pitchFamily="18" charset="0"/>
              </a:rPr>
              <a:t>me</a:t>
            </a:r>
            <a:r>
              <a:rPr lang="fr-FR" sz="2800" dirty="0">
                <a:latin typeface="Book Antiqua" panose="02040602050305030304" pitchFamily="18" charset="0"/>
              </a:rPr>
              <a:t> </a:t>
            </a:r>
            <a:r>
              <a:rPr lang="fr-FR" sz="2800" dirty="0" err="1">
                <a:latin typeface="Book Antiqua" panose="02040602050305030304" pitchFamily="18" charset="0"/>
              </a:rPr>
              <a:t>Guion</a:t>
            </a:r>
            <a:endParaRPr lang="fr-FR" sz="2800" dirty="0"/>
          </a:p>
        </p:txBody>
      </p:sp>
      <p:pic>
        <p:nvPicPr>
          <p:cNvPr id="5" name="Picture 4" descr="C:\Users\myriam\Documents\SEGPA\doc_officiel\Logo Seg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0" y="332656"/>
            <a:ext cx="3923928" cy="156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ZoneTexte 5"/>
          <p:cNvSpPr txBox="1"/>
          <p:nvPr/>
        </p:nvSpPr>
        <p:spPr>
          <a:xfrm>
            <a:off x="5796136" y="645333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Diaporama réalisé par M</a:t>
            </a:r>
            <a:r>
              <a:rPr lang="fr-FR" sz="1600" i="1" baseline="30000" dirty="0"/>
              <a:t>me</a:t>
            </a:r>
            <a:r>
              <a:rPr lang="fr-FR" sz="1600" i="1" dirty="0"/>
              <a:t> Maron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A15A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age 17"/>
          <p:cNvSpPr/>
          <p:nvPr/>
        </p:nvSpPr>
        <p:spPr>
          <a:xfrm rot="20646459">
            <a:off x="-53564" y="284854"/>
            <a:ext cx="4392488" cy="25922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27584" y="321297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latin typeface="Book Antiqua" pitchFamily="18" charset="0"/>
              </a:rPr>
              <a:t>En revanche, elles </a:t>
            </a:r>
            <a:r>
              <a:rPr lang="fr-FR" altLang="fr-FR" sz="3200" b="1" dirty="0">
                <a:solidFill>
                  <a:srgbClr val="FF0000"/>
                </a:solidFill>
                <a:latin typeface="Book Antiqua" pitchFamily="18" charset="0"/>
              </a:rPr>
              <a:t>n’ont pas vocation </a:t>
            </a:r>
            <a:r>
              <a:rPr lang="fr-FR" altLang="fr-FR" sz="3200" dirty="0">
                <a:latin typeface="Book Antiqua" pitchFamily="18" charset="0"/>
              </a:rPr>
              <a:t>à accueillir des élèves au seul titre de </a:t>
            </a:r>
            <a:r>
              <a:rPr lang="fr-FR" altLang="fr-FR" sz="3200" dirty="0">
                <a:solidFill>
                  <a:srgbClr val="0070C0"/>
                </a:solidFill>
                <a:latin typeface="Book Antiqua" pitchFamily="18" charset="0"/>
              </a:rPr>
              <a:t>troubles du comportement</a:t>
            </a:r>
            <a:r>
              <a:rPr lang="fr-FR" altLang="fr-FR" sz="3200" dirty="0">
                <a:latin typeface="Book Antiqua" pitchFamily="18" charset="0"/>
              </a:rPr>
              <a:t> ou de </a:t>
            </a:r>
            <a:r>
              <a:rPr lang="fr-FR" altLang="fr-FR" sz="3200" dirty="0">
                <a:solidFill>
                  <a:srgbClr val="0070C0"/>
                </a:solidFill>
                <a:latin typeface="Book Antiqua" pitchFamily="18" charset="0"/>
              </a:rPr>
              <a:t>difficultés </a:t>
            </a:r>
            <a:r>
              <a:rPr lang="fr-FR" altLang="fr-FR" sz="3200" dirty="0">
                <a:latin typeface="Book Antiqua" pitchFamily="18" charset="0"/>
              </a:rPr>
              <a:t>directement liées à la </a:t>
            </a:r>
            <a:r>
              <a:rPr lang="fr-FR" altLang="fr-FR" sz="3200" dirty="0">
                <a:solidFill>
                  <a:srgbClr val="0070C0"/>
                </a:solidFill>
                <a:latin typeface="Book Antiqua" pitchFamily="18" charset="0"/>
              </a:rPr>
              <a:t>compréhension de la langue française</a:t>
            </a:r>
            <a:r>
              <a:rPr lang="fr-FR" altLang="fr-FR" sz="3200" dirty="0">
                <a:latin typeface="Book Antiqua" pitchFamily="18" charset="0"/>
              </a:rPr>
              <a:t>.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 rot="20212940">
            <a:off x="331322" y="90249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C00000"/>
                </a:solidFill>
              </a:rPr>
              <a:t>Quel public ?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403648" y="1340768"/>
            <a:ext cx="1656184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907704" y="892779"/>
            <a:ext cx="618623" cy="1456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age 6"/>
          <p:cNvSpPr/>
          <p:nvPr/>
        </p:nvSpPr>
        <p:spPr>
          <a:xfrm rot="20646459">
            <a:off x="159058" y="290617"/>
            <a:ext cx="3959876" cy="228404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83568" y="11967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20212940">
            <a:off x="711105" y="177513"/>
            <a:ext cx="38657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Principes d’organisation pédagogique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270892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b="1" dirty="0">
                <a:solidFill>
                  <a:srgbClr val="008000"/>
                </a:solidFill>
                <a:latin typeface="Book Antiqua" pitchFamily="18" charset="0"/>
              </a:rPr>
              <a:t>1. </a:t>
            </a:r>
            <a:r>
              <a:rPr lang="fr-FR" dirty="0">
                <a:latin typeface="Book Antiqua" pitchFamily="18" charset="0"/>
              </a:rPr>
              <a:t>Une </a:t>
            </a:r>
            <a:r>
              <a:rPr lang="fr-FR" b="1" dirty="0">
                <a:latin typeface="Book Antiqua" pitchFamily="18" charset="0"/>
              </a:rPr>
              <a:t>prise en charge personnalisée des élèves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>
              <a:latin typeface="Book Antiqua" pitchFamily="18" charset="0"/>
            </a:endParaRPr>
          </a:p>
          <a:p>
            <a:pPr marL="342900" indent="-342900">
              <a:defRPr/>
            </a:pPr>
            <a:r>
              <a:rPr lang="fr-FR" b="1" dirty="0">
                <a:solidFill>
                  <a:srgbClr val="008000"/>
                </a:solidFill>
                <a:latin typeface="Book Antiqua" pitchFamily="18" charset="0"/>
              </a:rPr>
              <a:t>2. </a:t>
            </a:r>
            <a:r>
              <a:rPr lang="fr-FR" dirty="0">
                <a:latin typeface="Book Antiqua" pitchFamily="18" charset="0"/>
              </a:rPr>
              <a:t>Un processus </a:t>
            </a:r>
            <a:r>
              <a:rPr lang="fr-FR" b="1" dirty="0">
                <a:solidFill>
                  <a:srgbClr val="CC0066"/>
                </a:solidFill>
                <a:latin typeface="Book Antiqua" pitchFamily="18" charset="0"/>
              </a:rPr>
              <a:t>d’enseignement dynamique et adapté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>
              <a:latin typeface="Book Antiqua" pitchFamily="18" charset="0"/>
            </a:endParaRPr>
          </a:p>
          <a:p>
            <a:pPr marL="342900" indent="-342900">
              <a:defRPr/>
            </a:pPr>
            <a:r>
              <a:rPr lang="fr-FR" b="1" dirty="0">
                <a:solidFill>
                  <a:srgbClr val="008000"/>
                </a:solidFill>
                <a:latin typeface="Book Antiqua" pitchFamily="18" charset="0"/>
              </a:rPr>
              <a:t>3. </a:t>
            </a:r>
            <a:r>
              <a:rPr lang="fr-FR" dirty="0">
                <a:latin typeface="Book Antiqua" pitchFamily="18" charset="0"/>
              </a:rPr>
              <a:t>Suivi, évaluation et validation des parcours</a:t>
            </a:r>
          </a:p>
          <a:p>
            <a:pPr marL="342900" indent="-342900">
              <a:defRPr/>
            </a:pPr>
            <a:endParaRPr lang="fr-FR" dirty="0">
              <a:latin typeface="Book Antiqua" pitchFamily="18" charset="0"/>
            </a:endParaRPr>
          </a:p>
          <a:p>
            <a:pPr marL="342900" indent="-342900">
              <a:defRPr/>
            </a:pPr>
            <a:r>
              <a:rPr lang="fr-FR" b="1" dirty="0">
                <a:solidFill>
                  <a:srgbClr val="008000"/>
                </a:solidFill>
                <a:latin typeface="Book Antiqua" pitchFamily="18" charset="0"/>
              </a:rPr>
              <a:t>4. </a:t>
            </a:r>
            <a:r>
              <a:rPr lang="fr-FR" dirty="0">
                <a:latin typeface="Book Antiqua" pitchFamily="18" charset="0"/>
              </a:rPr>
              <a:t>Une </a:t>
            </a:r>
            <a:r>
              <a:rPr lang="fr-FR" dirty="0">
                <a:solidFill>
                  <a:srgbClr val="CC0066"/>
                </a:solidFill>
                <a:latin typeface="Book Antiqua" pitchFamily="18" charset="0"/>
              </a:rPr>
              <a:t>organisation pédagogique spécifique </a:t>
            </a:r>
            <a:r>
              <a:rPr lang="fr-FR" dirty="0">
                <a:latin typeface="Book Antiqua" pitchFamily="18" charset="0"/>
              </a:rPr>
              <a:t>au sein du collège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>
              <a:latin typeface="Book Antiqua" pitchFamily="18" charset="0"/>
            </a:endParaRPr>
          </a:p>
          <a:p>
            <a:pPr marL="342900" indent="-342900">
              <a:defRPr/>
            </a:pPr>
            <a:r>
              <a:rPr lang="fr-FR" b="1" dirty="0">
                <a:solidFill>
                  <a:srgbClr val="008000"/>
                </a:solidFill>
                <a:latin typeface="Book Antiqua" pitchFamily="18" charset="0"/>
              </a:rPr>
              <a:t>5. </a:t>
            </a:r>
            <a:r>
              <a:rPr lang="fr-FR" dirty="0">
                <a:latin typeface="Book Antiqua" pitchFamily="18" charset="0"/>
              </a:rPr>
              <a:t>L’acquisition du socle commun (</a:t>
            </a:r>
            <a:r>
              <a:rPr lang="fr-FR" b="1" i="1" dirty="0">
                <a:solidFill>
                  <a:srgbClr val="FF0000"/>
                </a:solidFill>
                <a:latin typeface="Book Antiqua" pitchFamily="18" charset="0"/>
              </a:rPr>
              <a:t>objectif minimal </a:t>
            </a:r>
            <a:r>
              <a:rPr lang="fr-FR" b="1" dirty="0">
                <a:latin typeface="Book Antiqua" pitchFamily="18" charset="0"/>
              </a:rPr>
              <a:t>: Cycle 3</a:t>
            </a:r>
            <a:r>
              <a:rPr lang="fr-FR" dirty="0">
                <a:latin typeface="Book Antiqua" pitchFamily="18" charset="0"/>
              </a:rPr>
              <a:t>) et visée Cycle 4</a:t>
            </a:r>
          </a:p>
          <a:p>
            <a:pPr marL="342900" indent="-342900">
              <a:buFontTx/>
              <a:buAutoNum type="arabicPeriod"/>
              <a:defRPr/>
            </a:pPr>
            <a:endParaRPr lang="fr-FR" dirty="0">
              <a:latin typeface="Book Antiqua" pitchFamily="18" charset="0"/>
            </a:endParaRPr>
          </a:p>
          <a:p>
            <a:pPr marL="342900" indent="-342900">
              <a:defRPr/>
            </a:pPr>
            <a:r>
              <a:rPr lang="fr-FR" b="1" dirty="0">
                <a:solidFill>
                  <a:srgbClr val="008000"/>
                </a:solidFill>
                <a:latin typeface="Book Antiqua" pitchFamily="18" charset="0"/>
              </a:rPr>
              <a:t>6. </a:t>
            </a:r>
            <a:r>
              <a:rPr lang="fr-FR" dirty="0">
                <a:latin typeface="Book Antiqua" pitchFamily="18" charset="0"/>
              </a:rPr>
              <a:t>Une préparation au </a:t>
            </a:r>
            <a:r>
              <a:rPr lang="fr-FR" b="1" dirty="0">
                <a:latin typeface="Book Antiqua" pitchFamily="18" charset="0"/>
              </a:rPr>
              <a:t>certificat de formation générale </a:t>
            </a:r>
            <a:r>
              <a:rPr lang="fr-FR" dirty="0">
                <a:latin typeface="Book Antiqua" pitchFamily="18" charset="0"/>
              </a:rPr>
              <a:t>(C.F.G.) (passation fin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3° </a:t>
            </a:r>
            <a:r>
              <a:rPr lang="fr-FR" dirty="0">
                <a:latin typeface="Book Antiqua" pitchFamily="18" charset="0"/>
              </a:rPr>
              <a:t>) et présentation DNB pour certains élèves</a:t>
            </a:r>
          </a:p>
          <a:p>
            <a:pPr marL="342900" indent="-342900">
              <a:defRPr/>
            </a:pPr>
            <a:endParaRPr lang="fr-FR" dirty="0">
              <a:latin typeface="Book Antiqua" pitchFamily="18" charset="0"/>
            </a:endParaRPr>
          </a:p>
          <a:p>
            <a:pPr marL="342900" indent="-342900">
              <a:defRPr/>
            </a:pPr>
            <a:r>
              <a:rPr lang="fr-FR" b="1" dirty="0">
                <a:solidFill>
                  <a:srgbClr val="008000"/>
                </a:solidFill>
                <a:latin typeface="Book Antiqua" pitchFamily="18" charset="0"/>
              </a:rPr>
              <a:t>7. </a:t>
            </a:r>
            <a:r>
              <a:rPr lang="fr-FR" dirty="0">
                <a:latin typeface="Book Antiqua" pitchFamily="18" charset="0"/>
              </a:rPr>
              <a:t>Préparation à l’accès à une </a:t>
            </a:r>
            <a:r>
              <a:rPr lang="fr-FR" dirty="0">
                <a:solidFill>
                  <a:srgbClr val="CC0066"/>
                </a:solidFill>
                <a:latin typeface="Book Antiqua" pitchFamily="18" charset="0"/>
              </a:rPr>
              <a:t>formation professionnelle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48064" y="764704"/>
            <a:ext cx="3456384" cy="10156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Book Antiqua" pitchFamily="18" charset="0"/>
              </a:rPr>
              <a:t>En 11 ans, Taux de réussite </a:t>
            </a:r>
            <a:r>
              <a:rPr lang="fr-FR" sz="2000" dirty="0">
                <a:latin typeface="Centaur" pitchFamily="18" charset="0"/>
              </a:rPr>
              <a:t>:</a:t>
            </a:r>
          </a:p>
          <a:p>
            <a:pPr algn="ctr">
              <a:buFontTx/>
              <a:buChar char="-"/>
            </a:pPr>
            <a:r>
              <a:rPr lang="fr-FR" sz="2000" dirty="0">
                <a:latin typeface="Centaur" pitchFamily="18" charset="0"/>
              </a:rPr>
              <a:t> 99 % au CFG</a:t>
            </a:r>
          </a:p>
          <a:p>
            <a:pPr algn="ctr">
              <a:buFontTx/>
              <a:buChar char="-"/>
            </a:pPr>
            <a:r>
              <a:rPr lang="fr-FR" sz="2000" dirty="0">
                <a:latin typeface="Centaur" pitchFamily="18" charset="0"/>
              </a:rPr>
              <a:t> 95 % au DNB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age 2"/>
          <p:cNvSpPr/>
          <p:nvPr/>
        </p:nvSpPr>
        <p:spPr>
          <a:xfrm rot="20646459">
            <a:off x="-53564" y="284854"/>
            <a:ext cx="4392488" cy="25922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rot="20212940">
            <a:off x="-63918" y="447475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Les objectifs généraux par niveau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3088699"/>
            <a:ext cx="77048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7030A0"/>
                </a:solidFill>
                <a:latin typeface="Book Antiqua" pitchFamily="18" charset="0"/>
              </a:rPr>
              <a:t>En classe de 6</a:t>
            </a:r>
            <a:r>
              <a:rPr lang="fr-FR" sz="2000" b="1" baseline="30000" dirty="0">
                <a:solidFill>
                  <a:srgbClr val="7030A0"/>
                </a:solidFill>
                <a:latin typeface="Book Antiqua" pitchFamily="18" charset="0"/>
              </a:rPr>
              <a:t>ème</a:t>
            </a:r>
            <a:r>
              <a:rPr lang="fr-FR" sz="2000" b="1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Book Antiqua" pitchFamily="18" charset="0"/>
              </a:rPr>
              <a:t>(fin du cycle 3)</a:t>
            </a:r>
            <a:endParaRPr lang="fr-FR" sz="2000" b="1" i="1" baseline="30000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defRPr/>
            </a:pPr>
            <a:r>
              <a:rPr lang="fr-FR" dirty="0">
                <a:latin typeface="Book Antiqua" pitchFamily="18" charset="0"/>
              </a:rPr>
              <a:t>La classe de 6</a:t>
            </a:r>
            <a:r>
              <a:rPr lang="fr-FR" baseline="30000" dirty="0">
                <a:latin typeface="Book Antiqua" pitchFamily="18" charset="0"/>
              </a:rPr>
              <a:t>ème</a:t>
            </a:r>
            <a:r>
              <a:rPr lang="fr-FR" dirty="0">
                <a:latin typeface="Book Antiqua" pitchFamily="18" charset="0"/>
              </a:rPr>
              <a:t> a pour objectif de permettre à l’élève accueilli en SEGPA: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fr-FR" dirty="0">
                <a:latin typeface="Book Antiqua" pitchFamily="18" charset="0"/>
              </a:rPr>
              <a:t>de réussir son insertion au collège et restaurer l’estime de soi.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fr-FR" dirty="0">
                <a:latin typeface="Book Antiqua" pitchFamily="18" charset="0"/>
              </a:rPr>
              <a:t>de s’approprier ou se réapproprier des savoirs	</a:t>
            </a:r>
          </a:p>
          <a:p>
            <a:pPr>
              <a:defRPr/>
            </a:pPr>
            <a:endParaRPr lang="fr-FR" dirty="0">
              <a:latin typeface="Book Antiqua" pitchFamily="18" charset="0"/>
            </a:endParaRPr>
          </a:p>
          <a:p>
            <a:pPr>
              <a:defRPr/>
            </a:pPr>
            <a:r>
              <a:rPr lang="fr-FR" sz="2000" b="1" dirty="0">
                <a:solidFill>
                  <a:srgbClr val="7030A0"/>
                </a:solidFill>
                <a:latin typeface="Book Antiqua" pitchFamily="18" charset="0"/>
              </a:rPr>
              <a:t>En classe de 5</a:t>
            </a:r>
            <a:r>
              <a:rPr lang="fr-FR" sz="2000" b="1" baseline="30000" dirty="0">
                <a:solidFill>
                  <a:srgbClr val="7030A0"/>
                </a:solidFill>
                <a:latin typeface="Book Antiqua" pitchFamily="18" charset="0"/>
              </a:rPr>
              <a:t>ème</a:t>
            </a:r>
            <a:r>
              <a:rPr lang="fr-FR" sz="2000" b="1" dirty="0">
                <a:solidFill>
                  <a:srgbClr val="7030A0"/>
                </a:solidFill>
                <a:latin typeface="Book Antiqua" pitchFamily="18" charset="0"/>
              </a:rPr>
              <a:t> et en classe de 4</a:t>
            </a:r>
            <a:r>
              <a:rPr lang="fr-FR" sz="2000" b="1" baseline="30000" dirty="0">
                <a:solidFill>
                  <a:srgbClr val="7030A0"/>
                </a:solidFill>
                <a:latin typeface="Book Antiqua" pitchFamily="18" charset="0"/>
              </a:rPr>
              <a:t>ème</a:t>
            </a:r>
            <a:r>
              <a:rPr lang="fr-FR" sz="2000" b="1" i="1" dirty="0">
                <a:solidFill>
                  <a:srgbClr val="FF0000"/>
                </a:solidFill>
                <a:latin typeface="Book Antiqua" pitchFamily="18" charset="0"/>
              </a:rPr>
              <a:t> (cycle 4)</a:t>
            </a:r>
            <a:endParaRPr lang="fr-FR" sz="2000" b="1" baseline="30000" dirty="0">
              <a:solidFill>
                <a:srgbClr val="7030A0"/>
              </a:solidFill>
              <a:latin typeface="Book Antiqua" pitchFamily="18" charset="0"/>
            </a:endParaRPr>
          </a:p>
          <a:p>
            <a:pPr>
              <a:defRPr/>
            </a:pPr>
            <a:r>
              <a:rPr lang="fr-FR" dirty="0">
                <a:latin typeface="Book Antiqua" pitchFamily="18" charset="0"/>
              </a:rPr>
              <a:t>L’objectif est de fortifier et développer les apprentissages généraux.</a:t>
            </a:r>
          </a:p>
          <a:p>
            <a:pPr>
              <a:defRPr/>
            </a:pPr>
            <a:endParaRPr lang="fr-FR" dirty="0">
              <a:latin typeface="Book Antiqua" pitchFamily="18" charset="0"/>
            </a:endParaRPr>
          </a:p>
          <a:p>
            <a:pPr>
              <a:defRPr/>
            </a:pPr>
            <a:r>
              <a:rPr lang="fr-FR" sz="2000" b="1" dirty="0">
                <a:solidFill>
                  <a:srgbClr val="7030A0"/>
                </a:solidFill>
                <a:latin typeface="Book Antiqua" pitchFamily="18" charset="0"/>
              </a:rPr>
              <a:t>En classe de 3</a:t>
            </a:r>
            <a:r>
              <a:rPr lang="fr-FR" sz="2000" b="1" baseline="30000" dirty="0">
                <a:solidFill>
                  <a:srgbClr val="7030A0"/>
                </a:solidFill>
                <a:latin typeface="Book Antiqua" pitchFamily="18" charset="0"/>
              </a:rPr>
              <a:t>ème</a:t>
            </a:r>
            <a:r>
              <a:rPr lang="fr-FR" sz="2000" b="1" i="1" dirty="0">
                <a:solidFill>
                  <a:srgbClr val="FF0000"/>
                </a:solidFill>
                <a:latin typeface="Book Antiqua" pitchFamily="18" charset="0"/>
              </a:rPr>
              <a:t> (fin du cycle 4)</a:t>
            </a:r>
            <a:endParaRPr lang="fr-FR" sz="2000" b="1" baseline="30000" dirty="0">
              <a:solidFill>
                <a:srgbClr val="7030A0"/>
              </a:solidFill>
              <a:latin typeface="Book Antiqua" pitchFamily="18" charset="0"/>
            </a:endParaRPr>
          </a:p>
          <a:p>
            <a:pPr>
              <a:defRPr/>
            </a:pPr>
            <a:r>
              <a:rPr lang="fr-FR" dirty="0">
                <a:latin typeface="Book Antiqua" pitchFamily="18" charset="0"/>
              </a:rPr>
              <a:t>La classe de 3</a:t>
            </a:r>
            <a:r>
              <a:rPr lang="fr-FR" baseline="30000" dirty="0">
                <a:latin typeface="Book Antiqua" pitchFamily="18" charset="0"/>
              </a:rPr>
              <a:t>ème</a:t>
            </a:r>
            <a:r>
              <a:rPr lang="fr-FR" dirty="0">
                <a:latin typeface="Book Antiqua" pitchFamily="18" charset="0"/>
              </a:rPr>
              <a:t> a pour objectif l’acquisition, dans les domaines généraux et professionnels, des compétences permettant à l’élève d’accéder dans de bonnes conditions à une formation diplômante.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incipe pédagogique SEG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281" y="692696"/>
            <a:ext cx="8407199" cy="51845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age 1"/>
          <p:cNvSpPr/>
          <p:nvPr/>
        </p:nvSpPr>
        <p:spPr>
          <a:xfrm rot="20646459">
            <a:off x="-53564" y="284854"/>
            <a:ext cx="4392488" cy="25922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 rot="20212940">
            <a:off x="-75011" y="690685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L’équipe pédagogique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2919710"/>
            <a:ext cx="74168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Book Antiqua" pitchFamily="18" charset="0"/>
              </a:rPr>
              <a:t>3 </a:t>
            </a:r>
            <a:r>
              <a:rPr lang="fr-FR" sz="2400" b="1" dirty="0">
                <a:latin typeface="Book Antiqua" pitchFamily="18" charset="0"/>
              </a:rPr>
              <a:t>Professeurs des écoles spécialisées</a:t>
            </a:r>
            <a:r>
              <a:rPr lang="fr-FR" sz="2400" dirty="0">
                <a:latin typeface="Book Antiqua" pitchFamily="18" charset="0"/>
              </a:rPr>
              <a:t>: </a:t>
            </a:r>
          </a:p>
          <a:p>
            <a:r>
              <a:rPr lang="fr-FR" sz="2400" dirty="0">
                <a:latin typeface="Book Antiqua" pitchFamily="18" charset="0"/>
              </a:rPr>
              <a:t>      Français, maths, hist./géo, musique, anglais </a:t>
            </a:r>
            <a:r>
              <a:rPr lang="fr-FR" sz="2400" b="1" i="1" dirty="0">
                <a:solidFill>
                  <a:srgbClr val="FF0066"/>
                </a:solidFill>
                <a:latin typeface="Book Antiqua" pitchFamily="18" charset="0"/>
              </a:rPr>
              <a:t>6°</a:t>
            </a:r>
            <a:r>
              <a:rPr lang="fr-FR" sz="2400" dirty="0">
                <a:latin typeface="Book Antiqua" pitchFamily="18" charset="0"/>
              </a:rPr>
              <a:t>, Sciences, modules d’aide (</a:t>
            </a:r>
            <a:r>
              <a:rPr lang="fr-FR" sz="2400" b="1" i="1" dirty="0">
                <a:solidFill>
                  <a:srgbClr val="FF0066"/>
                </a:solidFill>
                <a:latin typeface="Book Antiqua" pitchFamily="18" charset="0"/>
              </a:rPr>
              <a:t>6° </a:t>
            </a:r>
            <a:r>
              <a:rPr lang="fr-FR" sz="2400" i="1" dirty="0">
                <a:latin typeface="Book Antiqua" pitchFamily="18" charset="0"/>
              </a:rPr>
              <a:t>et </a:t>
            </a:r>
            <a:r>
              <a:rPr lang="fr-FR" sz="2400" b="1" i="1" dirty="0">
                <a:solidFill>
                  <a:srgbClr val="FF0066"/>
                </a:solidFill>
                <a:latin typeface="Book Antiqua" pitchFamily="18" charset="0"/>
              </a:rPr>
              <a:t>5°</a:t>
            </a:r>
            <a:r>
              <a:rPr lang="fr-FR" sz="2400" dirty="0">
                <a:latin typeface="Book Antiqua" pitchFamily="18" charset="0"/>
              </a:rPr>
              <a:t>).</a:t>
            </a:r>
          </a:p>
          <a:p>
            <a:endParaRPr lang="fr-FR" sz="2400" dirty="0">
              <a:latin typeface="Book Antiqua" pitchFamily="18" charset="0"/>
            </a:endParaRPr>
          </a:p>
          <a:p>
            <a:r>
              <a:rPr lang="fr-FR" sz="2400" b="1" dirty="0">
                <a:solidFill>
                  <a:srgbClr val="008000"/>
                </a:solidFill>
                <a:latin typeface="Book Antiqua" pitchFamily="18" charset="0"/>
              </a:rPr>
              <a:t>11 </a:t>
            </a:r>
            <a:r>
              <a:rPr lang="fr-FR" sz="2400" b="1" dirty="0">
                <a:latin typeface="Book Antiqua" pitchFamily="18" charset="0"/>
              </a:rPr>
              <a:t>professeurs de collège</a:t>
            </a:r>
            <a:r>
              <a:rPr lang="fr-FR" sz="2400" dirty="0">
                <a:latin typeface="Book Antiqua" pitchFamily="18" charset="0"/>
              </a:rPr>
              <a:t>:</a:t>
            </a:r>
          </a:p>
          <a:p>
            <a:r>
              <a:rPr lang="fr-FR" sz="2400" dirty="0">
                <a:latin typeface="Book Antiqua" pitchFamily="18" charset="0"/>
              </a:rPr>
              <a:t>       Technologie, Anglais, S.V.T, E.P.S., Arts</a:t>
            </a:r>
            <a:r>
              <a:rPr lang="fr-FR" sz="2400" i="1" dirty="0">
                <a:latin typeface="Book Antiqua" pitchFamily="18" charset="0"/>
              </a:rPr>
              <a:t>.</a:t>
            </a:r>
          </a:p>
          <a:p>
            <a:endParaRPr lang="fr-FR" sz="2400" i="1" dirty="0">
              <a:latin typeface="Book Antiqua" pitchFamily="18" charset="0"/>
            </a:endParaRPr>
          </a:p>
          <a:p>
            <a:r>
              <a:rPr lang="fr-FR" sz="2400" b="1" dirty="0">
                <a:solidFill>
                  <a:srgbClr val="008000"/>
                </a:solidFill>
                <a:latin typeface="Book Antiqua" pitchFamily="18" charset="0"/>
              </a:rPr>
              <a:t>4 </a:t>
            </a:r>
            <a:r>
              <a:rPr lang="fr-FR" sz="2400" b="1" dirty="0">
                <a:latin typeface="Book Antiqua" pitchFamily="18" charset="0"/>
              </a:rPr>
              <a:t>professeurs de lycée professionnel</a:t>
            </a:r>
            <a:r>
              <a:rPr lang="fr-FR" sz="2400" dirty="0">
                <a:latin typeface="Book Antiqua" pitchFamily="18" charset="0"/>
              </a:rPr>
              <a:t>:</a:t>
            </a:r>
          </a:p>
          <a:p>
            <a:r>
              <a:rPr lang="fr-FR" sz="2400" dirty="0">
                <a:latin typeface="Book Antiqua" pitchFamily="18" charset="0"/>
              </a:rPr>
              <a:t>        Champs professionnels (Espace rural et environnement, Habitat), P.S.E en </a:t>
            </a:r>
            <a:r>
              <a:rPr lang="fr-FR" sz="2400" b="1" i="1" dirty="0">
                <a:solidFill>
                  <a:srgbClr val="FF0066"/>
                </a:solidFill>
                <a:latin typeface="Book Antiqua" pitchFamily="18" charset="0"/>
              </a:rPr>
              <a:t>3°</a:t>
            </a:r>
            <a:r>
              <a:rPr lang="fr-FR" sz="2400" i="1" dirty="0">
                <a:latin typeface="Book Antiqua" pitchFamily="18" charset="0"/>
              </a:rPr>
              <a:t>.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971600" y="3501008"/>
            <a:ext cx="36004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043608" y="5013176"/>
            <a:ext cx="36004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043608" y="6093296"/>
            <a:ext cx="36004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 rot="881783">
            <a:off x="5339197" y="339526"/>
            <a:ext cx="3120184" cy="18600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968087">
            <a:off x="5480181" y="1120266"/>
            <a:ext cx="2909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Pour l’année 2021 - 2022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age 1"/>
          <p:cNvSpPr/>
          <p:nvPr/>
        </p:nvSpPr>
        <p:spPr>
          <a:xfrm rot="20646459">
            <a:off x="-69821" y="307978"/>
            <a:ext cx="4243083" cy="245269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 rot="20212940">
            <a:off x="-286045" y="690684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Principe pédagogique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292494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altLang="fr-FR" sz="2000" dirty="0">
                <a:latin typeface="Book Antiqua" pitchFamily="18" charset="0"/>
              </a:rPr>
              <a:t> Les </a:t>
            </a:r>
            <a:r>
              <a:rPr lang="fr-FR" sz="2000" dirty="0">
                <a:latin typeface="Book Antiqua" pitchFamily="18" charset="0"/>
              </a:rPr>
              <a:t>élèves de SEGPA bénéficient, tout au long de leur cursus, d'un </a:t>
            </a:r>
            <a:r>
              <a:rPr lang="fr-FR" sz="2000" b="1" dirty="0">
                <a:solidFill>
                  <a:srgbClr val="0070C0"/>
                </a:solidFill>
                <a:latin typeface="Book Antiqua" pitchFamily="18" charset="0"/>
              </a:rPr>
              <a:t>suivi individualisé évolutif dans le temps</a:t>
            </a:r>
            <a:r>
              <a:rPr lang="fr-FR" sz="2000" dirty="0">
                <a:latin typeface="Book Antiqua" pitchFamily="18" charset="0"/>
              </a:rPr>
              <a:t>.</a:t>
            </a:r>
            <a:endParaRPr lang="fr-FR" altLang="fr-FR" sz="2000" dirty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>
                <a:latin typeface="Book Antiqua" pitchFamily="18" charset="0"/>
              </a:rPr>
              <a:t> Les enseignements en SEGPA s'appuient sur </a:t>
            </a:r>
            <a:r>
              <a:rPr lang="fr-FR" sz="2000" b="1" dirty="0">
                <a:solidFill>
                  <a:srgbClr val="FF0000"/>
                </a:solidFill>
                <a:latin typeface="Book Antiqua" pitchFamily="18" charset="0"/>
              </a:rPr>
              <a:t>les programmes et les compétences visés en collège </a:t>
            </a:r>
            <a:r>
              <a:rPr lang="fr-FR" sz="2000" dirty="0">
                <a:latin typeface="Book Antiqua" pitchFamily="18" charset="0"/>
              </a:rPr>
              <a:t>avec les adaptations et aménagements nécessaires. </a:t>
            </a:r>
            <a:endParaRPr lang="fr-FR" altLang="fr-FR" sz="2000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dirty="0">
                <a:latin typeface="Book Antiqua" pitchFamily="18" charset="0"/>
              </a:rPr>
              <a:t> Les enseignants construisent </a:t>
            </a:r>
            <a:r>
              <a:rPr lang="fr-FR" sz="2000" b="1" dirty="0">
                <a:solidFill>
                  <a:srgbClr val="009242"/>
                </a:solidFill>
                <a:latin typeface="Book Antiqua" pitchFamily="18" charset="0"/>
              </a:rPr>
              <a:t>les progressions et les projets d'enseignement adaptés aux besoins des élèves</a:t>
            </a:r>
            <a:r>
              <a:rPr lang="fr-FR" sz="2000" dirty="0">
                <a:latin typeface="Book Antiqua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>
                <a:latin typeface="Book Antiqua" pitchFamily="18" charset="0"/>
              </a:rPr>
              <a:t> Des </a:t>
            </a:r>
            <a:r>
              <a:rPr lang="fr-FR" sz="2000" b="1" dirty="0">
                <a:solidFill>
                  <a:srgbClr val="FF0000"/>
                </a:solidFill>
                <a:latin typeface="Book Antiqua" pitchFamily="18" charset="0"/>
              </a:rPr>
              <a:t>projets d’inclusion </a:t>
            </a:r>
            <a:r>
              <a:rPr lang="fr-FR" sz="2000" dirty="0">
                <a:latin typeface="Book Antiqua" pitchFamily="18" charset="0"/>
              </a:rPr>
              <a:t>sont mis en place dès la 6°.</a:t>
            </a:r>
          </a:p>
          <a:p>
            <a:pPr algn="just">
              <a:buFont typeface="Arial" pitchFamily="34" charset="0"/>
              <a:buChar char="•"/>
            </a:pPr>
            <a:endParaRPr lang="fr-FR" sz="2000" dirty="0">
              <a:latin typeface="Book Antiqua" pitchFamily="18" charset="0"/>
            </a:endParaRPr>
          </a:p>
          <a:p>
            <a:pPr algn="just"/>
            <a:r>
              <a:rPr lang="fr-FR" sz="2000" b="1" dirty="0">
                <a:latin typeface="Book Antiqua" pitchFamily="18" charset="0"/>
              </a:rPr>
              <a:t>Le programme d'enseignement en vigueur pour ces classes est celui des cycles 3 et 4 </a:t>
            </a:r>
            <a:r>
              <a:rPr lang="fr-FR" sz="2000" i="1" dirty="0">
                <a:latin typeface="Book Antiqua" pitchFamily="18" charset="0"/>
              </a:rPr>
              <a:t>(6°, 5°, 4° et 3°).</a:t>
            </a:r>
          </a:p>
          <a:p>
            <a:pPr>
              <a:buFont typeface="Arial" pitchFamily="34" charset="0"/>
              <a:buChar char="•"/>
            </a:pPr>
            <a:endParaRPr lang="fr-FR" altLang="fr-FR" sz="2000" dirty="0">
              <a:latin typeface="Book Antiqu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04248" y="692696"/>
            <a:ext cx="2304256" cy="36933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i="1" dirty="0"/>
              <a:t>B.O. du 28 /10/15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 spd="med" advTm="10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 1 inclusion musique 6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37240">
            <a:off x="392840" y="562584"/>
            <a:ext cx="4013568" cy="3010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 2" descr="Photo 1 TP Physiques 4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33637" y="1759251"/>
            <a:ext cx="3923928" cy="2942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 descr="Photo 2 Travail tablette 5° - 4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293096"/>
            <a:ext cx="4315972" cy="2427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Myriam MARON responsable de la SEGPA</a:t>
            </a:r>
            <a:endParaRPr lang="fr-FR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1029</Words>
  <Application>Microsoft Office PowerPoint</Application>
  <PresentationFormat>Affichage à l'écran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Ensemble Scolaire Saint Joseph Toulouse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segpa</dc:creator>
  <cp:lastModifiedBy>Ref-Scol</cp:lastModifiedBy>
  <cp:revision>92</cp:revision>
  <dcterms:created xsi:type="dcterms:W3CDTF">2016-03-17T17:05:18Z</dcterms:created>
  <dcterms:modified xsi:type="dcterms:W3CDTF">2021-12-15T09:12:55Z</dcterms:modified>
</cp:coreProperties>
</file>